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283" r:id="rId2"/>
    <p:sldId id="3786" r:id="rId3"/>
    <p:sldId id="3788" r:id="rId4"/>
    <p:sldId id="3789" r:id="rId5"/>
    <p:sldId id="3790" r:id="rId6"/>
    <p:sldId id="3791" r:id="rId7"/>
    <p:sldId id="3792" r:id="rId8"/>
    <p:sldId id="3793" r:id="rId9"/>
    <p:sldId id="3794" r:id="rId10"/>
    <p:sldId id="3795" r:id="rId11"/>
    <p:sldId id="3796" r:id="rId12"/>
    <p:sldId id="3797" r:id="rId13"/>
    <p:sldId id="3798" r:id="rId14"/>
    <p:sldId id="3799" r:id="rId15"/>
    <p:sldId id="3800" r:id="rId16"/>
    <p:sldId id="3801" r:id="rId17"/>
    <p:sldId id="3802" r:id="rId18"/>
    <p:sldId id="3811" r:id="rId19"/>
    <p:sldId id="3803" r:id="rId20"/>
    <p:sldId id="3804" r:id="rId21"/>
    <p:sldId id="3805" r:id="rId22"/>
    <p:sldId id="3806" r:id="rId23"/>
    <p:sldId id="3807" r:id="rId24"/>
    <p:sldId id="3808" r:id="rId25"/>
    <p:sldId id="3809" r:id="rId26"/>
    <p:sldId id="3810" r:id="rId27"/>
    <p:sldId id="3812" r:id="rId28"/>
    <p:sldId id="3281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FFFF00"/>
    <a:srgbClr val="800000"/>
    <a:srgbClr val="000066"/>
    <a:srgbClr val="0000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04" autoAdjust="0"/>
  </p:normalViewPr>
  <p:slideViewPr>
    <p:cSldViewPr showGuides="1">
      <p:cViewPr>
        <p:scale>
          <a:sx n="50" d="100"/>
          <a:sy n="50" d="100"/>
        </p:scale>
        <p:origin x="-1872" y="-474"/>
      </p:cViewPr>
      <p:guideLst>
        <p:guide orient="horz" pos="2160"/>
        <p:guide pos="29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C603A-861E-4CA9-AB0B-23549A86BB1C}" type="datetimeFigureOut">
              <a:rPr lang="en-US" smtClean="0"/>
              <a:t>24/04/2014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AD56A-DC3B-4FA2-B05C-BD0F8926A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12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9E7D62-17C0-4F0E-A816-97B234662FB2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7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72246-06AE-470B-A786-01253A2D8B2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8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66271-0C4C-4EDD-B05B-12E0BFF2D9D2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7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A9936D-CEF3-4B07-A508-7EE2D88786B2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8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B9DBA-479B-4CE6-8637-21B810032A0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7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ED41E-B4EC-4112-8518-980A739D995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6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8B547-DFE2-498D-A818-CECE6D51B90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6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64491-43FF-4B67-926A-8C2924421023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8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E8997-1EC6-4623-97F9-2E119374059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3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5389B4-35F0-411F-B066-333AB85D021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4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F8D34-528C-4B46-8128-07C39AECBF4F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9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66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66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66"/>
                </a:solidFill>
              </a:defRPr>
            </a:lvl1pPr>
          </a:lstStyle>
          <a:p>
            <a:fld id="{8213FE3F-FD48-42D6-B176-A4DBB36B86FC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0866" name="AutoShape 2"/>
          <p:cNvSpPr>
            <a:spLocks noChangeArrowheads="1"/>
          </p:cNvSpPr>
          <p:nvPr/>
        </p:nvSpPr>
        <p:spPr bwMode="auto">
          <a:xfrm>
            <a:off x="581025" y="762000"/>
            <a:ext cx="8105775" cy="5105400"/>
          </a:xfrm>
          <a:prstGeom prst="plaque">
            <a:avLst>
              <a:gd name="adj" fmla="val 14918"/>
            </a:avLst>
          </a:prstGeom>
          <a:gradFill rotWithShape="1">
            <a:gsLst>
              <a:gs pos="0">
                <a:srgbClr val="003399"/>
              </a:gs>
              <a:gs pos="50000">
                <a:srgbClr val="003399">
                  <a:gamma/>
                  <a:shade val="46275"/>
                  <a:invGamma/>
                </a:srgbClr>
              </a:gs>
              <a:gs pos="100000">
                <a:srgbClr val="003399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620871" name="Rectangle 7"/>
          <p:cNvSpPr>
            <a:spLocks noChangeArrowheads="1"/>
          </p:cNvSpPr>
          <p:nvPr/>
        </p:nvSpPr>
        <p:spPr bwMode="auto">
          <a:xfrm>
            <a:off x="0" y="390032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3620873" name="Rectangle 9"/>
          <p:cNvSpPr>
            <a:spLocks noChangeArrowheads="1"/>
          </p:cNvSpPr>
          <p:nvPr/>
        </p:nvSpPr>
        <p:spPr bwMode="auto">
          <a:xfrm>
            <a:off x="0" y="390032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3620887" name="Rectangle 3"/>
          <p:cNvSpPr>
            <a:spLocks noChangeArrowheads="1"/>
          </p:cNvSpPr>
          <p:nvPr/>
        </p:nvSpPr>
        <p:spPr bwMode="auto">
          <a:xfrm>
            <a:off x="342900" y="2667000"/>
            <a:ext cx="86868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7000" b="1" i="1" dirty="0" err="1" smtClean="0">
                <a:solidFill>
                  <a:srgbClr val="FFFF00"/>
                </a:solidFill>
                <a:latin typeface="Trebuchet MS" pitchFamily="34" charset="0"/>
              </a:rPr>
              <a:t>Aqd</a:t>
            </a:r>
            <a:r>
              <a:rPr lang="en-US" sz="7000" b="1" i="1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en-US" sz="7000" b="1" i="1" dirty="0" err="1" smtClean="0">
                <a:solidFill>
                  <a:srgbClr val="FFFF00"/>
                </a:solidFill>
                <a:latin typeface="Trebuchet MS" pitchFamily="34" charset="0"/>
              </a:rPr>
              <a:t>Nikah</a:t>
            </a:r>
            <a:endParaRPr lang="en-US" sz="7000" b="1" i="1" dirty="0">
              <a:solidFill>
                <a:srgbClr val="FFFF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55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اَللَّهُمَّ صَلِّ عَلَى مُحَمَّدٍ وَ آلِ مُحَمَّد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O'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Allāh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send Your blessings on Muhammad</a:t>
            </a:r>
          </a:p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the family of Muhammad.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73659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55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بِسْمِ اللَّهِ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الرَّحْمَٰنِ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الرَّحِيمِ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In the Name of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Allāh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, </a:t>
            </a:r>
          </a:p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the All-beneficent, the All-merciful.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29952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الْحَمْدُ لِله ِاَّلذِيْ خَلَقَ  آدَمَ</a:t>
            </a:r>
            <a:b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</a:b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مِنْ صَلصَالٍ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كَلْفَخَّار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All praise is for Allah who created Adam from dried clay like that of earthen vessels,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29952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وَ خَلَقَ زوْجَتَهُ 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حَوَّآءَ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جَلِيلَةَ الْمِقْدَار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He created his (Adam’s) wife </a:t>
            </a:r>
            <a:r>
              <a:rPr lang="en-US" sz="4000" b="1" kern="1200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Hawwaa</a:t>
            </a:r>
            <a:endParaRPr lang="en-US" sz="4000" b="1" kern="1200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partner, most excellent.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29952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فَتَنَاكَحَا وَتَنَاسَلاَ خَلْقاً كَثِيْراً مِنْ عَبِيدٍ وَ اَحْرَارِ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hence they married, and originated </a:t>
            </a:r>
            <a:r>
              <a:rPr lang="en-US" sz="4000" b="1" kern="12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the procreation 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of the humankind </a:t>
            </a:r>
            <a:r>
              <a:rPr lang="en-US" sz="4000" b="1" kern="12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abundantly, including 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of dependents and of free people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168023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وَتَوَالَدَ الْاِنَاثَ وَالذِّكَار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gave birth to females and males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وَ الْحَمْدُ لِلهِ  الَّذِي اَمَرَنَا بِالنَّكَاحِ وَرَغَبَ فِيْهِ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all praise is for Allah who ordained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Nikah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and made it desirable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حَيْثُ قَالَ فِي الْكِتَابِ الْمَجِيْدِ وَالْفُرْقَانِ الْحَمِيْدِ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He, may He be glorified and exalted, has said in the glorious book and the praised</a:t>
            </a:r>
          </a:p>
          <a:p>
            <a:pPr marL="342900" indent="-342900"/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Furqaan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(Qur’an):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بِسْمِ اللَّهِ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الرَّحْمَٰنِ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الرَّحِيمِ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In the Name of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Allāh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, </a:t>
            </a:r>
          </a:p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the All-beneficent, the All-merciful.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وَاَنْكِحُوْ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اْلاَيَا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مىَ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مِنْكُمْ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Marry those among you who are single,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وَالصَّا لِحِيْنَ مِنْ عِبَادِكُمْ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وَاِمَآءِكُمْ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or the virtuous ones among your slaves, male or female;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اِنْ يَّكُوْنُوْا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فُقَرَآءَ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يُغْنِهِمُ اللهُ مِنْ فَضْلِهِ  وَاللهُ وَاسِعٌ عَلِيْمٌ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if they are in poverty, God will give them means out of his grace; for God is All-encompassing, All-knowing (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Suratun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Nur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–24:32).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وَ قَلَ رَسُوْلُ اللهِ صَلَّى اللهُ عَلَيْهِ وَاَلِهِ وَسَلَّمَ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the leader of the Messengers and seal of the Prophets, the friend of our hearts, the healer of our souls -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Abul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Qasim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- </a:t>
            </a:r>
            <a:r>
              <a:rPr lang="en-US" sz="4000" b="1" kern="12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Muhammad 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(SAW) has said: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تَنَا كَحُوْا وَتَنَاسَلُوْا تَكْثُرُوْا </a:t>
            </a:r>
            <a:r>
              <a:rPr lang="ar-SA" sz="8800" kern="1200" dirty="0" err="1" smtClean="0">
                <a:latin typeface="Attari_Quran" pitchFamily="2" charset="-78"/>
                <a:ea typeface="+mn-ea"/>
                <a:cs typeface="Attari_Quran" pitchFamily="2" charset="-78"/>
              </a:rPr>
              <a:t>فَاِنِّىِ</a:t>
            </a:r>
            <a:r>
              <a:rPr lang="ar-SA" sz="8800" kern="1200" dirty="0" smtClean="0">
                <a:latin typeface="Attari_Quran" pitchFamily="2" charset="-78"/>
                <a:ea typeface="+mn-ea"/>
                <a:cs typeface="Attari_Quran" pitchFamily="2" charset="-78"/>
              </a:rPr>
              <a:t> 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اُبَاهِىْ بِكُمُ اْلاُمَمَ يَوْمَ الْقِيَامَةِ وَلَوْ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بِا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لسِّقْطِ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“Marry, procreate and multiply for indeed I shall take pride in the number of my followers on the day of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Qiyama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even if it be a miscarriage.”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وَقَلَ الَنِّكَاحُ مِنْ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سُنَّتِىْ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فَمَنْ رَغِبَ عَنْ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سُنَّتِىْ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فَلَيْسَ مِنِّىْ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he (The Prophet S.A.W.) has also said: “</a:t>
            </a:r>
            <a:r>
              <a:rPr lang="en-US" sz="4000" b="1" i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Nikah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is from my </a:t>
            </a:r>
            <a:r>
              <a:rPr lang="en-US" sz="4000" b="1" i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sunnah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; who so ever turns away from my </a:t>
            </a:r>
            <a:r>
              <a:rPr lang="en-US" sz="4000" b="1" i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sunnah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is not from me.”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وَقَالَ سَيِّدُ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الْوَصِيَّنَ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</a:t>
            </a:r>
            <a:r>
              <a:rPr lang="ar-SA" sz="8800" kern="1200" dirty="0" err="1" smtClean="0">
                <a:latin typeface="Attari_Quran" pitchFamily="2" charset="-78"/>
                <a:ea typeface="+mn-ea"/>
                <a:cs typeface="Attari_Quran" pitchFamily="2" charset="-78"/>
              </a:rPr>
              <a:t>اَمِيْرِالْمؤمِنِيْنَ</a:t>
            </a:r>
            <a:r>
              <a:rPr lang="ar-SA" sz="8800" kern="1200" dirty="0" smtClean="0">
                <a:latin typeface="Attari_Quran" pitchFamily="2" charset="-78"/>
                <a:ea typeface="+mn-ea"/>
                <a:cs typeface="Attari_Quran" pitchFamily="2" charset="-78"/>
              </a:rPr>
              <a:t> 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اِمَامُ الْمَشَارِقِ وَالْمَغَارِبِ عَليُّ بْنَ اَبِي طَالِبْ (ع)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36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the chief of the inheritors, </a:t>
            </a:r>
            <a:r>
              <a:rPr lang="en-US" sz="3600" b="1" kern="1200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Ameerul</a:t>
            </a:r>
            <a:r>
              <a:rPr lang="en-US" sz="3600" b="1" kern="12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n-US" sz="3600" b="1" kern="1200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Mu’mineen</a:t>
            </a:r>
            <a:r>
              <a:rPr lang="en-US" sz="36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; The lion of Allah, the Conqueror , the Conqueror over all conquests, Imam of the east and the west, Ali </a:t>
            </a:r>
            <a:r>
              <a:rPr lang="en-US" sz="36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ibn</a:t>
            </a:r>
            <a:r>
              <a:rPr lang="en-US" sz="36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n-US" sz="36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Abi</a:t>
            </a:r>
            <a:r>
              <a:rPr lang="en-US" sz="36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n-US" sz="36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Talib</a:t>
            </a:r>
            <a:r>
              <a:rPr lang="en-US" sz="36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(AS) has said: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منْ تَزَوَّجَ فَقَدْ أَحْرَزَ نِصْفَ دِينِهِ  فَلْيَتَّقِ اللَّهَ فِي النِّصْفِ الآخَرِ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“Whosoever marries he/she has safeguarded half his/her faith, so have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taqwa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(be God conscious) for the other half”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74676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بِسْمِ اللَّهِ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الرَّحْمَٰنِ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الرَّحِيمِ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In the Name of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Allāh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, </a:t>
            </a:r>
          </a:p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the All-beneficent, the All-merciful.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 smtClean="0">
                <a:latin typeface="Attari_Quran" pitchFamily="2" charset="-78"/>
                <a:ea typeface="+mn-ea"/>
                <a:cs typeface="Attari_Quran" pitchFamily="2" charset="-78"/>
              </a:rPr>
              <a:t>اَلْحَمْدُ لِلهِ اِقْرَارًا بِنِعْمَتِهِ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Praise be to God, in affirmation of His blessings.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وَلآَاِلَهَ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اِلاَّ اللهُ اِخْلاَصًا لِوَحْدَا نِيَّتِهِ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There is no God but Allah, in sincere devotion to His oneness.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وَصَلَّىاللهُ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عَلَى مُحَمَّدٍ سَيِّدِ بَرِيَّتِهِ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May God bless Muhammad, the master of His creation,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وَعَلَىالاَصْفِيَآءِ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مِنْ عِتْرَتِهِ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the pure ones from His household.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اَمَّا بَعْدُ فَقَدْ كَانَ مِنْ فَضْلِ اللهِ عَلَى اْلاَنَامِ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It is from the grace of God upon mankind that he has guarded them through what is legal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اَنْ اَغْنَاهُمْ بِالْحَلاَلِ عَنِ الْحَرَامِ 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from what is legal from what is illegal. 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وَصَلَّىاللهُ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عَلَى مُحَمَّدٍ وَّاَلِهِ اطَّيِّبِيْنَ </a:t>
            </a:r>
            <a:r>
              <a:rPr lang="ar-SA" sz="8800" kern="1200" dirty="0" err="1">
                <a:latin typeface="Attari_Quran" pitchFamily="2" charset="-78"/>
                <a:ea typeface="+mn-ea"/>
                <a:cs typeface="Attari_Quran" pitchFamily="2" charset="-78"/>
              </a:rPr>
              <a:t>الطَّا</a:t>
            </a: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 هِرِيْنَ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May God bless Muhammad and his Family, the Noble, the Pure.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36545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280160"/>
            <a:ext cx="87630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>
              <a:lnSpc>
                <a:spcPts val="6600"/>
              </a:lnSpc>
            </a:pPr>
            <a:r>
              <a:rPr lang="ar-SA" sz="8800" kern="1200" dirty="0">
                <a:latin typeface="Attari_Quran" pitchFamily="2" charset="-78"/>
                <a:ea typeface="+mn-ea"/>
                <a:cs typeface="Attari_Quran" pitchFamily="2" charset="-78"/>
              </a:rPr>
              <a:t>اَللَّهُمَّ صَلِّ عَلَى مُحَمَّدٍ وَ آلِ مُحَمَّد</a:t>
            </a:r>
            <a:endParaRPr lang="en-US" sz="8800" kern="1200" dirty="0">
              <a:latin typeface="Attari_Quran" pitchFamily="2" charset="-78"/>
              <a:ea typeface="+mn-ea"/>
              <a:cs typeface="Attari_Quran" pitchFamily="2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O' </a:t>
            </a:r>
            <a:r>
              <a:rPr lang="en-US" sz="4000" b="1" kern="12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Allāh</a:t>
            </a:r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 send Your blessings on Muhammad</a:t>
            </a:r>
          </a:p>
          <a:p>
            <a:pPr marL="342900" indent="-342900"/>
            <a:r>
              <a:rPr lang="en-US" sz="4000" b="1" kern="1200" dirty="0">
                <a:latin typeface="Arial" pitchFamily="34" charset="0"/>
                <a:ea typeface="MS Mincho" pitchFamily="49" charset="-128"/>
                <a:cs typeface="Arial" pitchFamily="34" charset="0"/>
              </a:rPr>
              <a:t>and the family of Muhammad.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0"/>
            <a:ext cx="9144000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sz="1600" b="1" dirty="0" err="1">
                <a:solidFill>
                  <a:srgbClr val="FFFF99"/>
                </a:solidFill>
                <a:latin typeface="Trebuchet MS" pitchFamily="34" charset="0"/>
              </a:rPr>
              <a:t>Khutbah</a:t>
            </a:r>
            <a:endParaRPr lang="en-GB" sz="1600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484687" y="0"/>
            <a:ext cx="4659313" cy="3365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dirty="0">
                <a:solidFill>
                  <a:srgbClr val="FFFF99"/>
                </a:solidFill>
                <a:latin typeface="Trebuchet MS" pitchFamily="34" charset="0"/>
              </a:rPr>
              <a:t>الخطبة</a:t>
            </a:r>
          </a:p>
        </p:txBody>
      </p:sp>
    </p:spTree>
    <p:extLst>
      <p:ext uri="{BB962C8B-B14F-4D97-AF65-F5344CB8AC3E}">
        <p14:creationId xmlns:p14="http://schemas.microsoft.com/office/powerpoint/2010/main" val="408504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3010" name="AutoShape 2"/>
          <p:cNvSpPr>
            <a:spLocks noChangeArrowheads="1"/>
          </p:cNvSpPr>
          <p:nvPr/>
        </p:nvSpPr>
        <p:spPr bwMode="auto">
          <a:xfrm>
            <a:off x="611188" y="1196975"/>
            <a:ext cx="7993062" cy="4608513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003399"/>
              </a:gs>
              <a:gs pos="50000">
                <a:srgbClr val="003399">
                  <a:gamma/>
                  <a:shade val="46275"/>
                  <a:invGamma/>
                </a:srgbClr>
              </a:gs>
              <a:gs pos="100000">
                <a:srgbClr val="003399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243018" name="Text Box 10"/>
          <p:cNvSpPr txBox="1">
            <a:spLocks noChangeArrowheads="1"/>
          </p:cNvSpPr>
          <p:nvPr/>
        </p:nvSpPr>
        <p:spPr bwMode="auto">
          <a:xfrm>
            <a:off x="304800" y="228600"/>
            <a:ext cx="8534400" cy="366713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GB" b="1" dirty="0">
              <a:solidFill>
                <a:srgbClr val="FFFF99"/>
              </a:solidFill>
              <a:latin typeface="Trebuchet MS" pitchFamily="34" charset="0"/>
            </a:endParaRPr>
          </a:p>
        </p:txBody>
      </p:sp>
      <p:sp>
        <p:nvSpPr>
          <p:cNvPr id="3243021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685800" y="3149600"/>
            <a:ext cx="7772400" cy="1143000"/>
          </a:xfrm>
          <a:noFill/>
          <a:ln/>
        </p:spPr>
        <p:txBody>
          <a:bodyPr/>
          <a:lstStyle/>
          <a:p>
            <a:r>
              <a:rPr lang="en-US" sz="6000" b="1" dirty="0">
                <a:solidFill>
                  <a:srgbClr val="FFFF00"/>
                </a:solidFill>
              </a:rPr>
              <a:t>Please recite  </a:t>
            </a:r>
            <a:br>
              <a:rPr lang="en-US" sz="6000" b="1" dirty="0">
                <a:solidFill>
                  <a:srgbClr val="FFFF00"/>
                </a:solidFill>
              </a:rPr>
            </a:br>
            <a:r>
              <a:rPr lang="en-US" sz="6000" b="1" dirty="0" err="1" smtClean="0">
                <a:solidFill>
                  <a:srgbClr val="FFFF00"/>
                </a:solidFill>
              </a:rPr>
              <a:t>Sūrat</a:t>
            </a:r>
            <a:r>
              <a:rPr lang="en-US" sz="6000" b="1" dirty="0" smtClean="0">
                <a:solidFill>
                  <a:srgbClr val="FFFF00"/>
                </a:solidFill>
              </a:rPr>
              <a:t> al-</a:t>
            </a:r>
            <a:r>
              <a:rPr lang="en-US" sz="6000" b="1" dirty="0" err="1" smtClean="0">
                <a:solidFill>
                  <a:srgbClr val="FFFF00"/>
                </a:solidFill>
              </a:rPr>
              <a:t>Fātiḥa</a:t>
            </a:r>
            <a:r>
              <a:rPr lang="en-US" sz="6000" b="1" dirty="0">
                <a:solidFill>
                  <a:srgbClr val="FFFF00"/>
                </a:solidFill>
              </a:rPr>
              <a:t/>
            </a:r>
            <a:br>
              <a:rPr lang="en-US" sz="6000" b="1" dirty="0">
                <a:solidFill>
                  <a:srgbClr val="FFFF00"/>
                </a:solidFill>
              </a:rPr>
            </a:br>
            <a:r>
              <a:rPr lang="en-US" sz="6000" b="1" dirty="0">
                <a:solidFill>
                  <a:srgbClr val="FFFF00"/>
                </a:solidFill>
              </a:rPr>
              <a:t>for</a:t>
            </a:r>
            <a:br>
              <a:rPr lang="en-US" sz="6000" b="1" dirty="0">
                <a:solidFill>
                  <a:srgbClr val="FFFF00"/>
                </a:solidFill>
              </a:rPr>
            </a:br>
            <a:r>
              <a:rPr lang="en-US" sz="6000" b="1" dirty="0">
                <a:solidFill>
                  <a:srgbClr val="FFFF00"/>
                </a:solidFill>
              </a:rPr>
              <a:t>ALL MARHUMEEN</a:t>
            </a:r>
            <a:br>
              <a:rPr lang="en-US" sz="6000" b="1" dirty="0">
                <a:solidFill>
                  <a:srgbClr val="FFFF00"/>
                </a:solidFill>
              </a:rPr>
            </a:br>
            <a:endParaRPr lang="en-GB" sz="6000" b="1" dirty="0">
              <a:solidFill>
                <a:srgbClr val="FFFF00"/>
              </a:solidFill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572000" y="228600"/>
            <a:ext cx="4343400" cy="366713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0033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rtl="1"/>
            <a:endParaRPr lang="ar-SA" b="1" dirty="0">
              <a:solidFill>
                <a:srgbClr val="FFFF99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4">
      <a:dk1>
        <a:srgbClr val="FFFFFF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FFFFFF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14899</TotalTime>
  <Words>687</Words>
  <Application>Microsoft Office PowerPoint</Application>
  <PresentationFormat>On-screen Show (4:3)</PresentationFormat>
  <Paragraphs>115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Design</vt:lpstr>
      <vt:lpstr>PowerPoint Presentation</vt:lpstr>
      <vt:lpstr>اَللَّهُمَّ صَلِّ عَلَى مُحَمَّدٍ وَ آلِ مُحَمَّد</vt:lpstr>
      <vt:lpstr>بِسْمِ اللَّهِ الرَّحْمَٰنِ الرَّحِيمِ</vt:lpstr>
      <vt:lpstr>الْحَمْدُ لِله ِاَّلذِيْ خَلَقَ  آدَمَ  مِنْ صَلصَالٍ كَلْفَخَّار </vt:lpstr>
      <vt:lpstr>وَ خَلَقَ زوْجَتَهُ  حَوَّآءَ جَلِيلَةَ الْمِقْدَار </vt:lpstr>
      <vt:lpstr>فَتَنَاكَحَا وَتَنَاسَلاَ خَلْقاً كَثِيْراً مِنْ عَبِيدٍ وَ اَحْرَارِ </vt:lpstr>
      <vt:lpstr>وَتَوَالَدَ الْاِنَاثَ وَالذِّكَار</vt:lpstr>
      <vt:lpstr>وَ الْحَمْدُ لِلهِ  الَّذِي اَمَرَنَا بِالنَّكَاحِ وَرَغَبَ فِيْهِ</vt:lpstr>
      <vt:lpstr>حَيْثُ قَالَ فِي الْكِتَابِ الْمَجِيْدِ وَالْفُرْقَانِ الْحَمِيْدِ </vt:lpstr>
      <vt:lpstr>بِسْمِ اللَّهِ الرَّحْمَٰنِ الرَّحِيمِ</vt:lpstr>
      <vt:lpstr>وَاَنْكِحُوْ اْلاَيَا مىَ مِنْكُمْ </vt:lpstr>
      <vt:lpstr>وَالصَّا لِحِيْنَ مِنْ عِبَادِكُمْ وَاِمَآءِكُمْ</vt:lpstr>
      <vt:lpstr>اِنْ يَّكُوْنُوْا فُقَرَآءَ يُغْنِهِمُ اللهُ مِنْ فَضْلِهِ  وَاللهُ وَاسِعٌ عَلِيْمٌ </vt:lpstr>
      <vt:lpstr>وَ قَلَ رَسُوْلُ اللهِ صَلَّى اللهُ عَلَيْهِ وَاَلِهِ وَسَلَّمَ</vt:lpstr>
      <vt:lpstr>تَنَا كَحُوْا وَتَنَاسَلُوْا تَكْثُرُوْا فَاِنِّىِ اُبَاهِىْ بِكُمُ اْلاُمَمَ يَوْمَ الْقِيَامَةِ وَلَوْ بِا لسِّقْطِ </vt:lpstr>
      <vt:lpstr>وَقَلَ الَنِّكَاحُ مِنْ سُنَّتِىْ فَمَنْ رَغِبَ عَنْ سُنَّتِىْ فَلَيْسَ مِنِّىْ</vt:lpstr>
      <vt:lpstr>وَقَالَ سَيِّدُ الْوَصِيَّنَ اَمِيْرِالْمؤمِنِيْنَ اِمَامُ الْمَشَارِقِ وَالْمَغَارِبِ عَليُّ بْنَ اَبِي طَالِبْ (ع)</vt:lpstr>
      <vt:lpstr>منْ تَزَوَّجَ فَقَدْ أَحْرَزَ نِصْفَ دِينِهِ  فَلْيَتَّقِ اللَّهَ فِي النِّصْفِ الآخَرِ </vt:lpstr>
      <vt:lpstr>بِسْمِ اللَّهِ الرَّحْمَٰنِ الرَّحِيمِ</vt:lpstr>
      <vt:lpstr>اَلْحَمْدُ لِلهِ اِقْرَارًا بِنِعْمَتِهِ </vt:lpstr>
      <vt:lpstr>وَلآَاِلَهَ اِلاَّ اللهُ اِخْلاَصًا لِوَحْدَا نِيَّتِهِ </vt:lpstr>
      <vt:lpstr>وَصَلَّىاللهُ عَلَى مُحَمَّدٍ سَيِّدِ بَرِيَّتِهِ </vt:lpstr>
      <vt:lpstr>وَعَلَىالاَصْفِيَآءِ مِنْ عِتْرَتِهِ</vt:lpstr>
      <vt:lpstr>اَمَّا بَعْدُ فَقَدْ كَانَ مِنْ فَضْلِ اللهِ عَلَى اْلاَنَامِ</vt:lpstr>
      <vt:lpstr>اَنْ اَغْنَاهُمْ بِالْحَلاَلِ عَنِ الْحَرَامِ </vt:lpstr>
      <vt:lpstr>وَصَلَّىاللهُ عَلَى مُحَمَّدٍ وَّاَلِهِ اطَّيِّبِيْنَ الطَّا هِرِيْنَ</vt:lpstr>
      <vt:lpstr>اَللَّهُمَّ صَلِّ عَلَى مُحَمَّدٍ وَ آلِ مُحَمَّد</vt:lpstr>
      <vt:lpstr>Please recite   Sūrat al-Fātiḥa for ALL MARHUMEEN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Rehan Ali Lotlikar</dc:creator>
  <cp:lastModifiedBy>Rehan Ali Lotlikar</cp:lastModifiedBy>
  <cp:revision>2294</cp:revision>
  <cp:lastPrinted>1601-01-01T00:00:00Z</cp:lastPrinted>
  <dcterms:created xsi:type="dcterms:W3CDTF">1601-01-01T00:00:00Z</dcterms:created>
  <dcterms:modified xsi:type="dcterms:W3CDTF">2014-04-24T09:57:30Z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